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" panose="00000500000000000000" pitchFamily="2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01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9.svg"/><Relationship Id="rId5" Type="http://schemas.openxmlformats.org/officeDocument/2006/relationships/image" Target="../media/image27.svg"/><Relationship Id="rId10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6992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Визуализация пульсовой волны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056102"/>
            <a:ext cx="687645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Московский физико-технический институт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80190" y="4820126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Выполнили: Копцев Савелий, Жданов Максим, Насилков Георгий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6487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Долгопрудный, 2025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DA2F5F-76CF-FE59-195B-57447E1E97E2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2468"/>
            <a:ext cx="10895767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измерений давлений 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95506"/>
            <a:ext cx="6244709" cy="2627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97836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116/72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095506"/>
            <a:ext cx="6244709" cy="27276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607826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127/80 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B461BC3-68CB-1F88-4DC6-1F138A5BEA3C}"/>
              </a:ext>
            </a:extLst>
          </p:cNvPr>
          <p:cNvSpPr/>
          <p:nvPr/>
        </p:nvSpPr>
        <p:spPr>
          <a:xfrm>
            <a:off x="12679052" y="7334054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8651"/>
            <a:ext cx="9717643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измерения пульса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81689"/>
            <a:ext cx="6244709" cy="47552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09207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84 уд/мин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081689"/>
            <a:ext cx="6244709" cy="47303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706719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физической</a:t>
            </a: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 err="1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нагрузки</a:t>
            </a:r>
            <a:r>
              <a:rPr lang="ru-RU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96 уд/мин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DD024F-4A4C-5E98-EDE4-98B4103CC456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35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476" y="2701409"/>
            <a:ext cx="5564267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Итоги работы и выводы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569476" y="3553539"/>
            <a:ext cx="6664404" cy="1619845"/>
          </a:xfrm>
          <a:prstGeom prst="roundRect">
            <a:avLst>
              <a:gd name="adj" fmla="val 421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7355" y="3731419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539" y="3865602"/>
            <a:ext cx="219670" cy="2196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355" y="4382214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Пульс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7355" y="4783931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Спокойное состояние: 84 уд/мин. Возбужденное состояние: 96 уд/мин.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396520" y="3553539"/>
            <a:ext cx="6664404" cy="1619845"/>
          </a:xfrm>
          <a:prstGeom prst="roundRect">
            <a:avLst>
              <a:gd name="adj" fmla="val 421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74399" y="3731419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8583" y="3865602"/>
            <a:ext cx="219670" cy="21967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4399" y="4382214"/>
            <a:ext cx="313932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574399" y="4783931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7,7 м/с.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569476" y="5336024"/>
            <a:ext cx="6664404" cy="1831419"/>
          </a:xfrm>
          <a:prstGeom prst="roundRect">
            <a:avLst>
              <a:gd name="adj" fmla="val 373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47355" y="5513903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9" y="5648087"/>
            <a:ext cx="219670" cy="21967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7355" y="6164699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Давление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747355" y="6566416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Систолическое: 116/127 мм рт. ст. Диастолическое: 72/80 мм рт. ст.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7396520" y="5336024"/>
            <a:ext cx="6664404" cy="1831419"/>
          </a:xfrm>
          <a:prstGeom prst="roundRect">
            <a:avLst>
              <a:gd name="adj" fmla="val 373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74399" y="5513903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8583" y="5648087"/>
            <a:ext cx="219670" cy="21967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74399" y="6164699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1800" dirty="0"/>
          </a:p>
        </p:txBody>
      </p:sp>
      <p:sp>
        <p:nvSpPr>
          <p:cNvPr id="23" name="Text 16"/>
          <p:cNvSpPr/>
          <p:nvPr/>
        </p:nvSpPr>
        <p:spPr>
          <a:xfrm>
            <a:off x="7574399" y="6566416"/>
            <a:ext cx="6308646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Оценивается по скорости пульсовой волны, она примерно равна 0.5 МПа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569476" y="7350443"/>
            <a:ext cx="1349144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Методика измерения пульса показала свою работоспособность. </a:t>
            </a:r>
            <a:endParaRPr lang="en-US" sz="12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C7C4EB1-6748-FC9B-8E1F-52502609FE3E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368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Введение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99157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41520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данной работе мы измеряем давление и пульс с помощью аналогового тонометра, преобразуя данные в цифровой сигнал для анализа и визуализации.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4849" y="761762"/>
            <a:ext cx="9331762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Цели и задачи исследования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428667" y="2403277"/>
            <a:ext cx="6407944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428667" y="237279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5" name="Shape 3"/>
          <p:cNvSpPr/>
          <p:nvPr/>
        </p:nvSpPr>
        <p:spPr>
          <a:xfrm>
            <a:off x="10292417" y="20631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610" y="2267188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425934" y="2970252"/>
            <a:ext cx="515338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Визуализация пульсовой волны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685961" y="3530203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Отображение колебаний давления в артериях.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2403277"/>
            <a:ext cx="6408063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237279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1" name="Shape 8"/>
          <p:cNvSpPr/>
          <p:nvPr/>
        </p:nvSpPr>
        <p:spPr>
          <a:xfrm>
            <a:off x="3657540" y="20631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733" y="2267188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568059" y="2970252"/>
            <a:ext cx="437649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1051084" y="3530203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Определение скорости распространения волны по сосудам.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428667" y="4944070"/>
            <a:ext cx="6407944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428667" y="491359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7" name="Shape 13"/>
          <p:cNvSpPr/>
          <p:nvPr/>
        </p:nvSpPr>
        <p:spPr>
          <a:xfrm>
            <a:off x="10292417" y="4603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610" y="4807982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318671" y="551104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2550" dirty="0"/>
          </a:p>
        </p:txBody>
      </p:sp>
      <p:sp>
        <p:nvSpPr>
          <p:cNvPr id="20" name="Text 15"/>
          <p:cNvSpPr/>
          <p:nvPr/>
        </p:nvSpPr>
        <p:spPr>
          <a:xfrm>
            <a:off x="7685961" y="6070997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Оценка состояния сосудистой системы.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4944070"/>
            <a:ext cx="6408063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4913590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603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733" y="4807982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3590330" y="5511046"/>
            <a:ext cx="335422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пульса</a:t>
            </a:r>
            <a:endParaRPr lang="en-US" sz="2550" dirty="0"/>
          </a:p>
        </p:txBody>
      </p:sp>
      <p:sp>
        <p:nvSpPr>
          <p:cNvPr id="26" name="Text 20"/>
          <p:cNvSpPr/>
          <p:nvPr/>
        </p:nvSpPr>
        <p:spPr>
          <a:xfrm>
            <a:off x="1051084" y="6070997"/>
            <a:ext cx="58934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Расчет частоты сердечных сокращений.</a:t>
            </a:r>
            <a:endParaRPr lang="en-US" sz="1750" dirty="0"/>
          </a:p>
        </p:txBody>
      </p:sp>
      <p:sp>
        <p:nvSpPr>
          <p:cNvPr id="27" name="Text 21"/>
          <p:cNvSpPr/>
          <p:nvPr/>
        </p:nvSpPr>
        <p:spPr>
          <a:xfrm>
            <a:off x="793790" y="6878241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достижения этих целей необходимо подготовить и откалибровать установку, провести измерения в различных состояниях и обработать данные.</a:t>
            </a:r>
            <a:endParaRPr lang="en-US" sz="17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4ED84F-B988-A703-3E67-DAAC5E06ADB4}"/>
              </a:ext>
            </a:extLst>
          </p:cNvPr>
          <p:cNvSpPr/>
          <p:nvPr/>
        </p:nvSpPr>
        <p:spPr>
          <a:xfrm>
            <a:off x="12679052" y="7536656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0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3768447"/>
            <a:ext cx="12487037" cy="772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Теоретические основы: Циркуляция крови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22828" y="4850249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7002" y="4850963"/>
            <a:ext cx="356235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393984" y="4881205"/>
            <a:ext cx="5216128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Малый круг кровообращения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393984" y="5468183"/>
            <a:ext cx="5792153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Кровь движется из сердца в легкие для насыщения кислородом и выведения углекислого газа.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44264" y="4850249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98437" y="4850963"/>
            <a:ext cx="356235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115419" y="4881205"/>
            <a:ext cx="5597723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Большой круг кровообращения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8115419" y="5468183"/>
            <a:ext cx="5792153" cy="805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Обогащенная кислородом кровь возвращается в сердце и выталкивается в аорту, распределяясь по всему телу.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2828" y="6505932"/>
            <a:ext cx="13184743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Пульс — это ритмичные колебания стенок артерий, вызванные сокращениями сердца. Нормальное артериальное давление: 120/80 мм рт. ст.</a:t>
            </a:r>
            <a:endParaRPr lang="en-US" sz="16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FFC3C48-9C68-335D-2841-F269D0145BC7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842129"/>
            <a:ext cx="12896255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Методика измерений: От аналога к цифре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52713" y="2161818"/>
            <a:ext cx="7665125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Давление в манжете тонометра преобразуется датчиком давления в электрическое напряжение. Этот аналоговый сигнал затем оцифровывается с помощью АЦП для компьютерного анализа.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2713" y="3215164"/>
            <a:ext cx="4152067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Используемые программы: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2713" y="3832146"/>
            <a:ext cx="766512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1: Калибровка (напряжение от давления).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2713" y="4186833"/>
            <a:ext cx="766512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2: Измерение напряжения от времени.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2713" y="4541520"/>
            <a:ext cx="7665125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3: Построение графика давления от времени и выделение пульса.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047" y="2210276"/>
            <a:ext cx="4935141" cy="493514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D0DED75-F59C-807F-8ED1-ACE2C418D5E6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262" y="448866"/>
            <a:ext cx="7085648" cy="610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Экспериментальная установка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62" y="1487329"/>
            <a:ext cx="6478786" cy="663178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011" y="1299620"/>
            <a:ext cx="4233332" cy="51585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262" y="8486299"/>
            <a:ext cx="13487876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Установка включает манжету, нагнетательную грушу, датчик давления, манометр, 12-битный АЦП и ПК. Датчик давления, выполненный по МЭМС-технологии, преобразует давление в электрический сигнал, который затем оцифровывается.</a:t>
            </a:r>
            <a:endParaRPr lang="en-US" sz="12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F635E-2E61-5301-F4B5-3B3AB31AA921}"/>
              </a:ext>
            </a:extLst>
          </p:cNvPr>
          <p:cNvSpPr txBox="1"/>
          <p:nvPr/>
        </p:nvSpPr>
        <p:spPr>
          <a:xfrm>
            <a:off x="7656910" y="6641782"/>
            <a:ext cx="5533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Установка включает манжету, нагнетательную грушу, датчик давления, манометр, 12-битный АЦП и ПК. Датчик давления, выполненный по МЭМС-технологии, преобразует давление в электрический сигнал, который затем оцифровывается.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49CE3B-3A01-A761-427A-095F9773DBE9}"/>
              </a:ext>
            </a:extLst>
          </p:cNvPr>
          <p:cNvSpPr/>
          <p:nvPr/>
        </p:nvSpPr>
        <p:spPr>
          <a:xfrm>
            <a:off x="12839308" y="7721868"/>
            <a:ext cx="1668544" cy="507732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9733" y="624483"/>
            <a:ext cx="9307592" cy="846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Методика обработки данных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326" y="1924526"/>
            <a:ext cx="1132999" cy="13596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26022" y="2151102"/>
            <a:ext cx="335172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пульса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075" y="2710458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Выделение 10-секундного отрезка графика, подсчет периодов и умножение на 6.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326" y="3284220"/>
            <a:ext cx="1132999" cy="13596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04465" y="3510796"/>
            <a:ext cx="4373285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93075" y="4070152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Деление роста человека на время между систолическим и диастолическим пиками.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4326" y="4643914"/>
            <a:ext cx="1132999" cy="13596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20200" y="4870490"/>
            <a:ext cx="3257550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793075" y="5429845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Прямая зависимость от скорости пульсовой волны: чем выше скорость, тем жестче сосуды.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4326" y="6003608"/>
            <a:ext cx="1132999" cy="16013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688586" y="6230183"/>
            <a:ext cx="3789164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давления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793075" y="6789539"/>
            <a:ext cx="11684675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Систолическое и диастолическое давление фиксируется по колебаниям стрелки манометра и ощущениям испытуемого.</a:t>
            </a:r>
            <a:endParaRPr lang="en-US" sz="17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021C382-A938-B5F0-32C7-8131DC608443}"/>
              </a:ext>
            </a:extLst>
          </p:cNvPr>
          <p:cNvSpPr/>
          <p:nvPr/>
        </p:nvSpPr>
        <p:spPr>
          <a:xfrm>
            <a:off x="12704326" y="7721868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702707"/>
            <a:ext cx="6351984" cy="765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Калибровка давления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716875" y="1877735"/>
            <a:ext cx="13196649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обеспечения точности измерений давления в манжете, мы проводим тщательную калибровку датчика. Этот процесс устанавливает точное соответствие между электрическим сигналом, генерируемым датчиком, и фактическим давлением в манжете.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6875" y="2906792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6875" y="3242310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716875" y="3390424"/>
            <a:ext cx="2967752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Подготовка системы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16875" y="3895963"/>
            <a:ext cx="6495931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Датчик давления подключается к аналогово-цифровому преобразователю (АЦП), который затем соединяется с персональным компьютером для записи данных.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17594" y="2906792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7594" y="3242310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8"/>
          <p:cNvSpPr/>
          <p:nvPr/>
        </p:nvSpPr>
        <p:spPr>
          <a:xfrm>
            <a:off x="7417594" y="3390424"/>
            <a:ext cx="3277433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Эталонные измерения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417594" y="3895963"/>
            <a:ext cx="6495931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манжету, соединенную с датчиком, подается известное давление, контролируемое с помощью высокоточного механического манометра. Этот процесс повторяется для различных значений давления.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6875" y="5319236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6875" y="5654754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2"/>
          <p:cNvSpPr/>
          <p:nvPr/>
        </p:nvSpPr>
        <p:spPr>
          <a:xfrm>
            <a:off x="716875" y="5802868"/>
            <a:ext cx="2944297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Сбор данных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16875" y="6308408"/>
            <a:ext cx="6495931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каждого эталонного значения давления фиксируются соответствующие показания напряжения от датчика, формируя набор "давление-напряжение".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417594" y="5319236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17594" y="5654754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7417594" y="5802868"/>
            <a:ext cx="5239226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Построение калибровочной кривой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7417594" y="6308408"/>
            <a:ext cx="6495931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Полученные данные используются для построения графика зависимости напряжения от давления, что позволяет программно переводить измеренные напряжения в точные значения давления.</a:t>
            </a:r>
            <a:endParaRPr lang="en-US" sz="16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1DF9B2A-9B03-DD4B-821F-F23849EF579B}"/>
              </a:ext>
            </a:extLst>
          </p:cNvPr>
          <p:cNvSpPr/>
          <p:nvPr/>
        </p:nvSpPr>
        <p:spPr>
          <a:xfrm>
            <a:off x="12679052" y="7343481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681" y="905470"/>
            <a:ext cx="12594312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калибровки: График зависимости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85681" y="2029539"/>
            <a:ext cx="13259038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сбора данных "давление-напряжение" следующим шагом является построение графиков, которые визуализируют эту зависимость и служат основой для точного преобразования измерений.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5681" y="2955131"/>
            <a:ext cx="1582579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797" y="2979658"/>
            <a:ext cx="5681662" cy="412408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17CC25-5CCB-77A2-BEB0-F4B02284440B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629</Words>
  <Application>Microsoft Office PowerPoint</Application>
  <PresentationFormat>Произвольный</PresentationFormat>
  <Paragraphs>86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Marcellus Light</vt:lpstr>
      <vt:lpstr>Marcellus</vt:lpstr>
      <vt:lpstr>Arial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MIPT</dc:creator>
  <cp:lastModifiedBy>MIPT</cp:lastModifiedBy>
  <cp:revision>4</cp:revision>
  <dcterms:created xsi:type="dcterms:W3CDTF">2025-12-10T11:41:54Z</dcterms:created>
  <dcterms:modified xsi:type="dcterms:W3CDTF">2025-12-10T13:01:03Z</dcterms:modified>
</cp:coreProperties>
</file>